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6" r:id="rId7"/>
    <p:sldId id="261" r:id="rId8"/>
    <p:sldId id="262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5" d="100"/>
          <a:sy n="75" d="100"/>
        </p:scale>
        <p:origin x="82" y="29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E6970-B725-4C24-A524-4D2715909789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9E913-F63C-47E3-ABFE-F3C7082FC879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62981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E6970-B725-4C24-A524-4D2715909789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9E913-F63C-47E3-ABFE-F3C7082FC8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615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E6970-B725-4C24-A524-4D2715909789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9E913-F63C-47E3-ABFE-F3C7082FC8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2164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E6970-B725-4C24-A524-4D2715909789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9E913-F63C-47E3-ABFE-F3C7082FC879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832727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E6970-B725-4C24-A524-4D2715909789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9E913-F63C-47E3-ABFE-F3C7082FC8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3181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E6970-B725-4C24-A524-4D2715909789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9E913-F63C-47E3-ABFE-F3C7082FC879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586203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E6970-B725-4C24-A524-4D2715909789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9E913-F63C-47E3-ABFE-F3C7082FC8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4733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E6970-B725-4C24-A524-4D2715909789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9E913-F63C-47E3-ABFE-F3C7082FC8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9742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E6970-B725-4C24-A524-4D2715909789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9E913-F63C-47E3-ABFE-F3C7082FC8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1795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E6970-B725-4C24-A524-4D2715909789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9E913-F63C-47E3-ABFE-F3C7082FC8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7238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E6970-B725-4C24-A524-4D2715909789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9E913-F63C-47E3-ABFE-F3C7082FC8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6647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E6970-B725-4C24-A524-4D2715909789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9E913-F63C-47E3-ABFE-F3C7082FC8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4776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E6970-B725-4C24-A524-4D2715909789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9E913-F63C-47E3-ABFE-F3C7082FC8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568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E6970-B725-4C24-A524-4D2715909789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9E913-F63C-47E3-ABFE-F3C7082FC8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9479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E6970-B725-4C24-A524-4D2715909789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9E913-F63C-47E3-ABFE-F3C7082FC8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1471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E6970-B725-4C24-A524-4D2715909789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9E913-F63C-47E3-ABFE-F3C7082FC8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6582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E6970-B725-4C24-A524-4D2715909789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9E913-F63C-47E3-ABFE-F3C7082FC8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920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F22E6970-B725-4C24-A524-4D2715909789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2D59E913-F63C-47E3-ABFE-F3C7082FC8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9118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media" Target="../media/media18.m4a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8.m4a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media" Target="../media/media3.m4a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3.m4a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5.m4a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5.m4a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audio" Target="../media/media10.m4a"/><Relationship Id="rId3" Type="http://schemas.microsoft.com/office/2007/relationships/media" Target="../media/media8.m4a"/><Relationship Id="rId7" Type="http://schemas.microsoft.com/office/2007/relationships/media" Target="../media/media10.m4a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audio" Target="../media/media9.m4a"/><Relationship Id="rId5" Type="http://schemas.microsoft.com/office/2007/relationships/media" Target="../media/media9.m4a"/><Relationship Id="rId10" Type="http://schemas.openxmlformats.org/officeDocument/2006/relationships/image" Target="../media/image2.png"/><Relationship Id="rId4" Type="http://schemas.openxmlformats.org/officeDocument/2006/relationships/audio" Target="../media/media8.m4a"/><Relationship Id="rId9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15.m4a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audio" Target="../media/media16.m4a"/><Relationship Id="rId5" Type="http://schemas.microsoft.com/office/2007/relationships/media" Target="../media/media16.m4a"/><Relationship Id="rId4" Type="http://schemas.openxmlformats.org/officeDocument/2006/relationships/audio" Target="../media/media15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34DC7-6390-4504-9F7C-2B2A34318E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1290" y="381740"/>
            <a:ext cx="11389419" cy="2246050"/>
          </a:xfrm>
        </p:spPr>
        <p:txBody>
          <a:bodyPr>
            <a:noAutofit/>
          </a:bodyPr>
          <a:lstStyle/>
          <a:p>
            <a:pPr algn="ctr"/>
            <a:r>
              <a:rPr lang="en-US" sz="3200" dirty="0"/>
              <a:t>Comparing the Performance of Depth First Search and Breadth First Search for a Robot with Energy Constraints Exploring an Unknown Environment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816B1E-464A-4E7A-9355-C8B57A8832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95599" y="2938345"/>
            <a:ext cx="6400800" cy="1947333"/>
          </a:xfrm>
        </p:spPr>
        <p:txBody>
          <a:bodyPr/>
          <a:lstStyle/>
          <a:p>
            <a:pPr algn="ctr"/>
            <a:r>
              <a:rPr lang="en-US" dirty="0"/>
              <a:t>Shyam Rajendren</a:t>
            </a:r>
          </a:p>
          <a:p>
            <a:pPr algn="ctr"/>
            <a:r>
              <a:rPr lang="en-US" dirty="0"/>
              <a:t>CIS 6913 – Research Methods in Computing</a:t>
            </a:r>
          </a:p>
          <a:p>
            <a:pPr algn="ctr"/>
            <a:r>
              <a:rPr lang="en-US" dirty="0"/>
              <a:t>School of Computing</a:t>
            </a:r>
          </a:p>
          <a:p>
            <a:pPr algn="ctr"/>
            <a:r>
              <a:rPr lang="en-US" dirty="0"/>
              <a:t>University of North Florida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C88BF2-B0B3-44C1-8C1B-2FDD5FE4E2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84698" y="5518183"/>
            <a:ext cx="3126790" cy="1125644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FEB2E19-F2D3-42DA-8782-229828A03A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895599" y="2674961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936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0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36623-5B6D-42CB-A8E1-C0994B654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394726"/>
            <a:ext cx="8534400" cy="1507067"/>
          </a:xfrm>
        </p:spPr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A6C44E-8113-4D17-8D84-66B73F1903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526002"/>
            <a:ext cx="8534400" cy="3615267"/>
          </a:xfrm>
        </p:spPr>
        <p:txBody>
          <a:bodyPr/>
          <a:lstStyle/>
          <a:p>
            <a:r>
              <a:rPr lang="en-US" dirty="0"/>
              <a:t>T-tests</a:t>
            </a:r>
          </a:p>
          <a:p>
            <a:r>
              <a:rPr lang="en-US" dirty="0"/>
              <a:t>Implement algorithms in a real-world environment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1629D6C-62BF-4D41-B61F-B37C484DF93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608637" y="1148259"/>
            <a:ext cx="487363" cy="487363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08C11C5-7038-4EDA-B92D-89A987E990ED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968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585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793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 showWhenStopped="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36623-5B6D-42CB-A8E1-C0994B654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394726"/>
            <a:ext cx="8534400" cy="1507067"/>
          </a:xfrm>
        </p:spPr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A6C44E-8113-4D17-8D84-66B73F1903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1660126"/>
            <a:ext cx="8534400" cy="4425354"/>
          </a:xfrm>
        </p:spPr>
        <p:txBody>
          <a:bodyPr>
            <a:normAutofit/>
          </a:bodyPr>
          <a:lstStyle/>
          <a:p>
            <a:r>
              <a:rPr lang="en-US" sz="1400" b="0" i="0" dirty="0">
                <a:effectLst/>
                <a:latin typeface="Arial" panose="020B0604020202020204" pitchFamily="34" charset="0"/>
              </a:rPr>
              <a:t>[1] Charles Pierre Tr ́</a:t>
            </a:r>
            <a:r>
              <a:rPr lang="en-US" sz="1400" b="0" i="0" dirty="0" err="1">
                <a:effectLst/>
                <a:latin typeface="Arial" panose="020B0604020202020204" pitchFamily="34" charset="0"/>
              </a:rPr>
              <a:t>emaux</a:t>
            </a:r>
            <a:r>
              <a:rPr lang="en-US" sz="1400" b="0" i="0" dirty="0">
                <a:effectLst/>
                <a:latin typeface="Arial" panose="020B0604020202020204" pitchFamily="34" charset="0"/>
              </a:rPr>
              <a:t> (1859–1882) ́Ecole </a:t>
            </a:r>
            <a:r>
              <a:rPr lang="en-US" sz="1400" b="0" i="0" dirty="0" err="1">
                <a:effectLst/>
                <a:latin typeface="Arial" panose="020B0604020202020204" pitchFamily="34" charset="0"/>
              </a:rPr>
              <a:t>polytechnique</a:t>
            </a:r>
            <a:r>
              <a:rPr lang="en-US" sz="1400" b="0" i="0" dirty="0">
                <a:effectLst/>
                <a:latin typeface="Arial" panose="020B0604020202020204" pitchFamily="34" charset="0"/>
              </a:rPr>
              <a:t> of Paris(X:1876), French engineer of the telegraph in Public conference, De-</a:t>
            </a:r>
            <a:r>
              <a:rPr lang="en-US" sz="1400" b="0" i="0" dirty="0" err="1">
                <a:effectLst/>
                <a:latin typeface="Arial" panose="020B0604020202020204" pitchFamily="34" charset="0"/>
              </a:rPr>
              <a:t>cember</a:t>
            </a:r>
            <a:r>
              <a:rPr lang="en-US" sz="1400" b="0" i="0" dirty="0">
                <a:effectLst/>
                <a:latin typeface="Arial" panose="020B0604020202020204" pitchFamily="34" charset="0"/>
              </a:rPr>
              <a:t> 2, 2010 – by professor Jean Pelletier-</a:t>
            </a:r>
            <a:r>
              <a:rPr lang="en-US" sz="1400" b="0" i="0" dirty="0" err="1">
                <a:effectLst/>
                <a:latin typeface="Arial" panose="020B0604020202020204" pitchFamily="34" charset="0"/>
              </a:rPr>
              <a:t>Thibert</a:t>
            </a:r>
            <a:r>
              <a:rPr lang="en-US" sz="1400" b="0" i="0" dirty="0">
                <a:effectLst/>
                <a:latin typeface="Arial" panose="020B0604020202020204" pitchFamily="34" charset="0"/>
              </a:rPr>
              <a:t> in </a:t>
            </a:r>
            <a:r>
              <a:rPr lang="en-US" sz="1400" b="0" i="0" dirty="0" err="1">
                <a:effectLst/>
                <a:latin typeface="Arial" panose="020B0604020202020204" pitchFamily="34" charset="0"/>
              </a:rPr>
              <a:t>Acad</a:t>
            </a:r>
            <a:r>
              <a:rPr lang="en-US" sz="1400" b="0" i="0" dirty="0">
                <a:effectLst/>
                <a:latin typeface="Arial" panose="020B0604020202020204" pitchFamily="34" charset="0"/>
              </a:rPr>
              <a:t> ́</a:t>
            </a:r>
            <a:r>
              <a:rPr lang="en-US" sz="1400" b="0" i="0" dirty="0" err="1">
                <a:effectLst/>
                <a:latin typeface="Arial" panose="020B0604020202020204" pitchFamily="34" charset="0"/>
              </a:rPr>
              <a:t>emie</a:t>
            </a:r>
            <a:r>
              <a:rPr lang="en-US" sz="1400" b="0" i="0" dirty="0">
                <a:effectLst/>
                <a:latin typeface="Arial" panose="020B0604020202020204" pitchFamily="34" charset="0"/>
              </a:rPr>
              <a:t> </a:t>
            </a:r>
            <a:r>
              <a:rPr lang="en-US" sz="1400" b="0" i="0" dirty="0" err="1">
                <a:effectLst/>
                <a:latin typeface="Arial" panose="020B0604020202020204" pitchFamily="34" charset="0"/>
              </a:rPr>
              <a:t>deMacon</a:t>
            </a:r>
            <a:r>
              <a:rPr lang="en-US" sz="1400" b="0" i="0" dirty="0">
                <a:effectLst/>
                <a:latin typeface="Arial" panose="020B0604020202020204" pitchFamily="34" charset="0"/>
              </a:rPr>
              <a:t> (Burgundy – France)</a:t>
            </a:r>
          </a:p>
          <a:p>
            <a:r>
              <a:rPr lang="en-US" sz="1400" b="0" i="0" dirty="0">
                <a:effectLst/>
                <a:latin typeface="Arial" panose="020B0604020202020204" pitchFamily="34" charset="0"/>
              </a:rPr>
              <a:t>[2] Grant P. </a:t>
            </a:r>
            <a:r>
              <a:rPr lang="en-US" sz="1400" b="0" i="0" dirty="0" err="1">
                <a:effectLst/>
                <a:latin typeface="Arial" panose="020B0604020202020204" pitchFamily="34" charset="0"/>
              </a:rPr>
              <a:t>Strimel</a:t>
            </a:r>
            <a:r>
              <a:rPr lang="en-US" sz="1400" b="0" i="0" dirty="0">
                <a:effectLst/>
                <a:latin typeface="Arial" panose="020B0604020202020204" pitchFamily="34" charset="0"/>
              </a:rPr>
              <a:t> and Manuela M. Veloso. 2014. Coverage planning </a:t>
            </a:r>
            <a:r>
              <a:rPr lang="en-US" sz="1400" b="0" i="0" dirty="0" err="1">
                <a:effectLst/>
                <a:latin typeface="Arial" panose="020B0604020202020204" pitchFamily="34" charset="0"/>
              </a:rPr>
              <a:t>withfinite</a:t>
            </a:r>
            <a:r>
              <a:rPr lang="en-US" sz="1400" b="0" i="0" dirty="0">
                <a:effectLst/>
                <a:latin typeface="Arial" panose="020B0604020202020204" pitchFamily="34" charset="0"/>
              </a:rPr>
              <a:t> resources.2014 IEEE/RSJ International Conference on </a:t>
            </a:r>
            <a:r>
              <a:rPr lang="en-US" sz="1400" b="0" i="0" dirty="0" err="1">
                <a:effectLst/>
                <a:latin typeface="Arial" panose="020B0604020202020204" pitchFamily="34" charset="0"/>
              </a:rPr>
              <a:t>IntelligentRobots</a:t>
            </a:r>
            <a:r>
              <a:rPr lang="en-US" sz="1400" b="0" i="0" dirty="0">
                <a:effectLst/>
                <a:latin typeface="Arial" panose="020B0604020202020204" pitchFamily="34" charset="0"/>
              </a:rPr>
              <a:t> and Systems(2014), 2950–2956</a:t>
            </a:r>
          </a:p>
          <a:p>
            <a:r>
              <a:rPr lang="en-US" sz="1400" b="0" i="0" dirty="0">
                <a:effectLst/>
                <a:latin typeface="Arial" panose="020B0604020202020204" pitchFamily="34" charset="0"/>
              </a:rPr>
              <a:t>[3] </a:t>
            </a:r>
            <a:r>
              <a:rPr lang="en-US" sz="1400" b="0" i="0" dirty="0" err="1">
                <a:effectLst/>
                <a:latin typeface="Arial" panose="020B0604020202020204" pitchFamily="34" charset="0"/>
              </a:rPr>
              <a:t>GraphStream</a:t>
            </a:r>
            <a:r>
              <a:rPr lang="en-US" sz="1400" b="0" i="0" dirty="0">
                <a:effectLst/>
                <a:latin typeface="Arial" panose="020B0604020202020204" pitchFamily="34" charset="0"/>
              </a:rPr>
              <a:t> - A Dynamic Graph Library.[online] Available </a:t>
            </a:r>
            <a:r>
              <a:rPr lang="en-US" sz="1400" b="0" i="0" dirty="0" err="1">
                <a:effectLst/>
                <a:latin typeface="Arial" panose="020B0604020202020204" pitchFamily="34" charset="0"/>
              </a:rPr>
              <a:t>at:https</a:t>
            </a:r>
            <a:r>
              <a:rPr lang="en-US" sz="1400" b="0" i="0" dirty="0">
                <a:effectLst/>
                <a:latin typeface="Arial" panose="020B0604020202020204" pitchFamily="34" charset="0"/>
              </a:rPr>
              <a:t>://graphstream-project.org/</a:t>
            </a:r>
          </a:p>
          <a:p>
            <a:r>
              <a:rPr lang="en-US" sz="1400" b="0" i="0" dirty="0">
                <a:effectLst/>
                <a:latin typeface="Arial" panose="020B0604020202020204" pitchFamily="34" charset="0"/>
              </a:rPr>
              <a:t>[4] Judea Pearl, Heuristics–Intelligent Search Strategies for Computer Prob-</a:t>
            </a:r>
            <a:r>
              <a:rPr lang="en-US" sz="1400" b="0" i="0" dirty="0" err="1">
                <a:effectLst/>
                <a:latin typeface="Arial" panose="020B0604020202020204" pitchFamily="34" charset="0"/>
              </a:rPr>
              <a:t>lem</a:t>
            </a:r>
            <a:r>
              <a:rPr lang="en-US" sz="1400" b="0" i="0" dirty="0">
                <a:effectLst/>
                <a:latin typeface="Arial" panose="020B0604020202020204" pitchFamily="34" charset="0"/>
              </a:rPr>
              <a:t> </a:t>
            </a:r>
            <a:r>
              <a:rPr lang="en-US" sz="1400" b="0" i="0" dirty="0" err="1">
                <a:effectLst/>
                <a:latin typeface="Arial" panose="020B0604020202020204" pitchFamily="34" charset="0"/>
              </a:rPr>
              <a:t>Solving,Addison</a:t>
            </a:r>
            <a:r>
              <a:rPr lang="en-US" sz="1400" b="0" i="0" dirty="0">
                <a:effectLst/>
                <a:latin typeface="Arial" panose="020B0604020202020204" pitchFamily="34" charset="0"/>
              </a:rPr>
              <a:t>-Wesley, Reading, Massachusetts (1984)</a:t>
            </a:r>
          </a:p>
          <a:p>
            <a:r>
              <a:rPr lang="en-US" sz="1400" b="0" i="0" dirty="0">
                <a:effectLst/>
                <a:latin typeface="Arial" panose="020B0604020202020204" pitchFamily="34" charset="0"/>
              </a:rPr>
              <a:t>[5]</a:t>
            </a:r>
            <a:r>
              <a:rPr lang="en-US" sz="1400" b="0" i="0" dirty="0" err="1">
                <a:effectLst/>
                <a:latin typeface="Arial" panose="020B0604020202020204" pitchFamily="34" charset="0"/>
              </a:rPr>
              <a:t>K.Zuse:DerPlankalk</a:t>
            </a:r>
            <a:r>
              <a:rPr lang="en-US" sz="1400" b="0" i="0" dirty="0">
                <a:effectLst/>
                <a:latin typeface="Arial" panose="020B0604020202020204" pitchFamily="34" charset="0"/>
              </a:rPr>
              <a:t> ̈ulArchived12May2015attheWaybackMachine.PhDthesis,1945.Lastaccessedfrom:https://web.archive.org/web/20150512112136/http://herbscorner.lepete.de/upload/plankalkuel on 11/30/2020.</a:t>
            </a:r>
          </a:p>
          <a:p>
            <a:r>
              <a:rPr lang="en-US" sz="1400" b="0" i="0" dirty="0">
                <a:effectLst/>
                <a:latin typeface="Arial" panose="020B0604020202020204" pitchFamily="34" charset="0"/>
              </a:rPr>
              <a:t>[6] Moore, Edward F. (1959). ”The shortest path through a maze”. Proceed-</a:t>
            </a:r>
            <a:r>
              <a:rPr lang="en-US" sz="1400" b="0" i="0" dirty="0" err="1">
                <a:effectLst/>
                <a:latin typeface="Arial" panose="020B0604020202020204" pitchFamily="34" charset="0"/>
              </a:rPr>
              <a:t>ings</a:t>
            </a:r>
            <a:r>
              <a:rPr lang="en-US" sz="1400" b="0" i="0" dirty="0">
                <a:effectLst/>
                <a:latin typeface="Arial" panose="020B0604020202020204" pitchFamily="34" charset="0"/>
              </a:rPr>
              <a:t> of the International Symposium on the Theory of Switching. </a:t>
            </a:r>
            <a:r>
              <a:rPr lang="en-US" sz="1400" b="0" i="0" dirty="0" err="1">
                <a:effectLst/>
                <a:latin typeface="Arial" panose="020B0604020202020204" pitchFamily="34" charset="0"/>
              </a:rPr>
              <a:t>HarvardUniversity</a:t>
            </a:r>
            <a:r>
              <a:rPr lang="en-US" sz="1400" b="0" i="0" dirty="0">
                <a:effectLst/>
                <a:latin typeface="Arial" panose="020B0604020202020204" pitchFamily="34" charset="0"/>
              </a:rPr>
              <a:t> Press. pp. 285–292</a:t>
            </a:r>
          </a:p>
          <a:p>
            <a:r>
              <a:rPr lang="en-US" sz="1400" b="0" i="0" dirty="0">
                <a:effectLst/>
                <a:latin typeface="Arial" panose="020B0604020202020204" pitchFamily="34" charset="0"/>
              </a:rPr>
              <a:t>[7] Saurabh Mishra, Samuel </a:t>
            </a:r>
            <a:r>
              <a:rPr lang="en-US" sz="1400" b="0" i="0" dirty="0" err="1">
                <a:effectLst/>
                <a:latin typeface="Arial" panose="020B0604020202020204" pitchFamily="34" charset="0"/>
              </a:rPr>
              <a:t>Rodr</a:t>
            </a:r>
            <a:r>
              <a:rPr lang="en-US" sz="1400" b="0" i="0" dirty="0">
                <a:effectLst/>
                <a:latin typeface="Arial" panose="020B0604020202020204" pitchFamily="34" charset="0"/>
              </a:rPr>
              <a:t> ́</a:t>
            </a:r>
            <a:r>
              <a:rPr lang="en-US" sz="1400" b="0" i="0" dirty="0" err="1">
                <a:effectLst/>
                <a:latin typeface="Arial" panose="020B0604020202020204" pitchFamily="34" charset="0"/>
              </a:rPr>
              <a:t>ıguez</a:t>
            </a:r>
            <a:r>
              <a:rPr lang="en-US" sz="1400" b="0" i="0" dirty="0">
                <a:effectLst/>
                <a:latin typeface="Arial" panose="020B0604020202020204" pitchFamily="34" charset="0"/>
              </a:rPr>
              <a:t>, Marco Morales, and Nancy </a:t>
            </a:r>
            <a:r>
              <a:rPr lang="en-US" sz="1400" b="0" i="0" dirty="0" err="1">
                <a:effectLst/>
                <a:latin typeface="Arial" panose="020B0604020202020204" pitchFamily="34" charset="0"/>
              </a:rPr>
              <a:t>M.Amato</a:t>
            </a:r>
            <a:r>
              <a:rPr lang="en-US" sz="1400" b="0" i="0" dirty="0">
                <a:effectLst/>
                <a:latin typeface="Arial" panose="020B0604020202020204" pitchFamily="34" charset="0"/>
              </a:rPr>
              <a:t>. 2016. Battery-constrained coverage. </a:t>
            </a:r>
            <a:r>
              <a:rPr lang="en-US" sz="1400" b="0" i="0" dirty="0" err="1">
                <a:effectLst/>
                <a:latin typeface="Arial" panose="020B0604020202020204" pitchFamily="34" charset="0"/>
              </a:rPr>
              <a:t>InCASE</a:t>
            </a:r>
            <a:r>
              <a:rPr lang="en-US" sz="1400" b="0" i="0" dirty="0">
                <a:effectLst/>
                <a:latin typeface="Arial" panose="020B0604020202020204" pitchFamily="34" charset="0"/>
              </a:rPr>
              <a:t>. IEEE, 695–700</a:t>
            </a:r>
            <a:endParaRPr lang="en-US" sz="1400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17E1705-B164-494B-9208-F9551A1D3B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543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36623-5B6D-42CB-A8E1-C0994B654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394726"/>
            <a:ext cx="8534400" cy="1507067"/>
          </a:xfrm>
        </p:spPr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A6C44E-8113-4D17-8D84-66B73F1903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1512441"/>
            <a:ext cx="8534400" cy="3615267"/>
          </a:xfrm>
        </p:spPr>
        <p:txBody>
          <a:bodyPr/>
          <a:lstStyle/>
          <a:p>
            <a:r>
              <a:rPr lang="en-US" dirty="0"/>
              <a:t>There are many algorithms that can be used to help a robot traverse an unknown environment but when selecting an algorithm for a robot we would like to pick the one which performs the best</a:t>
            </a:r>
          </a:p>
          <a:p>
            <a:r>
              <a:rPr lang="en-US" dirty="0"/>
              <a:t>Depth First Search (DFS) [1] and Breadth First Search (BFS) [5] will be compared</a:t>
            </a:r>
          </a:p>
          <a:p>
            <a:r>
              <a:rPr lang="en-US" dirty="0"/>
              <a:t>Four evaluation metrics: time taken, energy consumed, number of trips, percentage of unexplored points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C41BFA5-B2B4-404C-9305-D10F85F9474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963285" y="904577"/>
            <a:ext cx="487363" cy="487363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A35E929-AFAF-4098-96B2-98DA16C239FD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487285" y="139194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409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97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" dur="1756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 showWhenStopped="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36623-5B6D-42CB-A8E1-C0994B654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394726"/>
            <a:ext cx="8534400" cy="1507067"/>
          </a:xfrm>
        </p:spPr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A6C44E-8113-4D17-8D84-66B73F1903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1688728"/>
            <a:ext cx="8534400" cy="2714595"/>
          </a:xfrm>
        </p:spPr>
        <p:txBody>
          <a:bodyPr/>
          <a:lstStyle/>
          <a:p>
            <a:r>
              <a:rPr lang="en-US" dirty="0"/>
              <a:t>In many scenarios we must rely on robots to explore environments which humans cannot</a:t>
            </a:r>
          </a:p>
          <a:p>
            <a:r>
              <a:rPr lang="en-US" dirty="0"/>
              <a:t>Very few algorithms consider a robot’s energy constraint</a:t>
            </a:r>
          </a:p>
          <a:p>
            <a:endParaRPr lang="en-US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32EB514-AC63-474B-B929-078038A57B3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262245" y="1008008"/>
            <a:ext cx="487363" cy="487363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349C1A0-F1DA-4200-806A-30C81E3961B2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580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3279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2183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 showWhenStopped="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36623-5B6D-42CB-A8E1-C0994B654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394726"/>
            <a:ext cx="8534400" cy="1507067"/>
          </a:xfrm>
        </p:spPr>
        <p:txBody>
          <a:bodyPr/>
          <a:lstStyle/>
          <a:p>
            <a:r>
              <a:rPr lang="en-US" dirty="0"/>
              <a:t>Previous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A6C44E-8113-4D17-8D84-66B73F1903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394726"/>
            <a:ext cx="8534400" cy="3615267"/>
          </a:xfrm>
        </p:spPr>
        <p:txBody>
          <a:bodyPr/>
          <a:lstStyle/>
          <a:p>
            <a:r>
              <a:rPr lang="en-US" dirty="0"/>
              <a:t>Multiple robots by Mishra et. al [7]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0DD7060-7C45-419F-A085-BECE7C421E9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434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92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36623-5B6D-42CB-A8E1-C0994B654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394726"/>
            <a:ext cx="8534400" cy="1507067"/>
          </a:xfrm>
        </p:spPr>
        <p:txBody>
          <a:bodyPr/>
          <a:lstStyle/>
          <a:p>
            <a:r>
              <a:rPr lang="en-US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A6C44E-8113-4D17-8D84-66B73F1903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1340941"/>
            <a:ext cx="8534400" cy="3615267"/>
          </a:xfrm>
        </p:spPr>
        <p:txBody>
          <a:bodyPr/>
          <a:lstStyle/>
          <a:p>
            <a:r>
              <a:rPr lang="en-US" dirty="0"/>
              <a:t>Goal</a:t>
            </a:r>
          </a:p>
          <a:p>
            <a:r>
              <a:rPr lang="en-US" dirty="0"/>
              <a:t>Environment</a:t>
            </a:r>
          </a:p>
          <a:p>
            <a:r>
              <a:rPr lang="en-US" dirty="0"/>
              <a:t>Traversal</a:t>
            </a:r>
          </a:p>
          <a:p>
            <a:r>
              <a:rPr lang="en-US" dirty="0"/>
              <a:t>Important points to consider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D00B242-0C8E-4D0D-B381-87D5C4F0A46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5272405" y="1340941"/>
            <a:ext cx="487363" cy="487363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4B700EF-D453-493E-AD3D-59665851CBB7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6188552" y="1414430"/>
            <a:ext cx="487363" cy="487363"/>
          </a:xfrm>
          <a:prstGeom prst="rect">
            <a:avLst/>
          </a:prstGeom>
        </p:spPr>
      </p:pic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F743184-2A55-4825-8299-F18C2FF0E119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7164784" y="1357915"/>
            <a:ext cx="487363" cy="487363"/>
          </a:xfrm>
          <a:prstGeom prst="rect">
            <a:avLst/>
          </a:prstGeom>
        </p:spPr>
      </p:pic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0F4B9D5-2D50-4167-8533-0403A93BBE7A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7948016" y="134094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758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25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691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0" dur="1661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6542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 showWhenStopped="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 showWhenStopped="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36623-5B6D-42CB-A8E1-C0994B654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394726"/>
            <a:ext cx="8534400" cy="1507067"/>
          </a:xfrm>
        </p:spPr>
        <p:txBody>
          <a:bodyPr/>
          <a:lstStyle/>
          <a:p>
            <a:r>
              <a:rPr lang="en-US" dirty="0"/>
              <a:t>methodology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1C01439-3B69-4AE8-9E23-F95309B21D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6359" y="565212"/>
            <a:ext cx="6701429" cy="5727576"/>
          </a:xfrm>
          <a:prstGeom prst="rect">
            <a:avLst/>
          </a:prstGeom>
        </p:spPr>
      </p:pic>
      <p:pic>
        <p:nvPicPr>
          <p:cNvPr id="11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DB3B3FF-E699-4F6F-8B18-B48DF61D580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393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95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36623-5B6D-42CB-A8E1-C0994B654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394726"/>
            <a:ext cx="8534400" cy="1507067"/>
          </a:xfrm>
        </p:spPr>
        <p:txBody>
          <a:bodyPr/>
          <a:lstStyle/>
          <a:p>
            <a:r>
              <a:rPr lang="en-US" dirty="0"/>
              <a:t>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A6C44E-8113-4D17-8D84-66B73F1903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952130"/>
            <a:ext cx="8534400" cy="3615267"/>
          </a:xfrm>
        </p:spPr>
        <p:txBody>
          <a:bodyPr/>
          <a:lstStyle/>
          <a:p>
            <a:r>
              <a:rPr lang="en-US" dirty="0"/>
              <a:t>Three environments: 10x10, 50x50, 100x100</a:t>
            </a:r>
          </a:p>
          <a:p>
            <a:r>
              <a:rPr lang="en-US" dirty="0"/>
              <a:t>Three obstacle percentages: 10%, 20%, 30%</a:t>
            </a:r>
          </a:p>
          <a:p>
            <a:r>
              <a:rPr lang="en-US" dirty="0"/>
              <a:t>Environments created using </a:t>
            </a:r>
            <a:r>
              <a:rPr lang="en-US" dirty="0" err="1"/>
              <a:t>GraphStream</a:t>
            </a:r>
            <a:r>
              <a:rPr lang="en-US" dirty="0"/>
              <a:t> [3]</a:t>
            </a:r>
          </a:p>
          <a:p>
            <a:r>
              <a:rPr lang="en-US" dirty="0"/>
              <a:t>Four evaluation metrics (time taken, energy consumed, number of trips, percentage of unexplored points) explained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FD00C2A-43B2-456D-819C-11C47E5E6F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889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37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36623-5B6D-42CB-A8E1-C0994B654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897064"/>
            <a:ext cx="8534400" cy="1507067"/>
          </a:xfrm>
        </p:spPr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86793E4-DF61-4557-9765-6CB2953C27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7287" y="112311"/>
            <a:ext cx="5038725" cy="30765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D3ACDEE-6A12-4D6A-9452-F8122F1DC9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9084" y="3429000"/>
            <a:ext cx="5029200" cy="30765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F023009-B639-485A-B8E0-5882DA84938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37287" y="3438525"/>
            <a:ext cx="5029200" cy="3067050"/>
          </a:xfrm>
          <a:prstGeom prst="rect">
            <a:avLst/>
          </a:prstGeom>
        </p:spPr>
      </p:pic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6FBAD26-ABC6-4EE2-AFD6-7899A85A4D6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38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32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36623-5B6D-42CB-A8E1-C0994B654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394726"/>
            <a:ext cx="8534400" cy="1507067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A6C44E-8113-4D17-8D84-66B73F1903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1148259"/>
            <a:ext cx="8534400" cy="3615267"/>
          </a:xfrm>
        </p:spPr>
        <p:txBody>
          <a:bodyPr/>
          <a:lstStyle/>
          <a:p>
            <a:r>
              <a:rPr lang="en-US" dirty="0"/>
              <a:t>DFS and BFS perform essentially the same</a:t>
            </a:r>
          </a:p>
          <a:p>
            <a:r>
              <a:rPr lang="en-US" dirty="0"/>
              <a:t>Results are as expected</a:t>
            </a:r>
          </a:p>
          <a:p>
            <a:r>
              <a:rPr lang="en-US" dirty="0"/>
              <a:t>Conclusion</a:t>
            </a:r>
          </a:p>
          <a:p>
            <a:endParaRPr lang="en-US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E55D5C7-6900-4E37-AC71-57E03F6DFBC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465445" y="1254125"/>
            <a:ext cx="487363" cy="487363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11B6645-E2D9-4B1B-BFCB-E85710784F22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511925" y="1325245"/>
            <a:ext cx="487363" cy="487363"/>
          </a:xfrm>
          <a:prstGeom prst="rect">
            <a:avLst/>
          </a:prstGeom>
        </p:spPr>
      </p:pic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035F104-1788-4B3A-B4A5-17B49CD7D742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1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402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3358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0" dur="2320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3" grpId="0" uiExpand="1" build="p"/>
    </p:bldLst>
  </p:timing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113</TotalTime>
  <Words>461</Words>
  <Application>Microsoft Office PowerPoint</Application>
  <PresentationFormat>Widescreen</PresentationFormat>
  <Paragraphs>41</Paragraphs>
  <Slides>11</Slides>
  <Notes>0</Notes>
  <HiddenSlides>0</HiddenSlides>
  <MMClips>19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Century Gothic</vt:lpstr>
      <vt:lpstr>Wingdings 3</vt:lpstr>
      <vt:lpstr>Slice</vt:lpstr>
      <vt:lpstr>Comparing the Performance of Depth First Search and Breadth First Search for a Robot with Energy Constraints Exploring an Unknown Environment</vt:lpstr>
      <vt:lpstr>Problem Statement</vt:lpstr>
      <vt:lpstr>motivation</vt:lpstr>
      <vt:lpstr>Previous work</vt:lpstr>
      <vt:lpstr>methodology</vt:lpstr>
      <vt:lpstr>methodology</vt:lpstr>
      <vt:lpstr>evaluation</vt:lpstr>
      <vt:lpstr>results</vt:lpstr>
      <vt:lpstr>conclusion</vt:lpstr>
      <vt:lpstr>Future work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Comparing the Performance of Depth First Search and Breadth First Search for a Robot with Energy Constraints Exploring an Unknown Environment</dc:title>
  <dc:creator>Rajendren, Aarithi (Student)</dc:creator>
  <cp:lastModifiedBy>Rajendren, Aarithi (Student)</cp:lastModifiedBy>
  <cp:revision>18</cp:revision>
  <dcterms:created xsi:type="dcterms:W3CDTF">2020-11-30T19:16:21Z</dcterms:created>
  <dcterms:modified xsi:type="dcterms:W3CDTF">2020-11-30T21:12:38Z</dcterms:modified>
</cp:coreProperties>
</file>

<file path=docProps/thumbnail.jpeg>
</file>